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70" r:id="rId4"/>
    <p:sldId id="271" r:id="rId5"/>
    <p:sldId id="272" r:id="rId6"/>
    <p:sldId id="263" r:id="rId7"/>
    <p:sldId id="268" r:id="rId8"/>
    <p:sldId id="265" r:id="rId9"/>
    <p:sldId id="256" r:id="rId10"/>
    <p:sldId id="269" r:id="rId11"/>
    <p:sldId id="259" r:id="rId12"/>
    <p:sldId id="274" r:id="rId13"/>
    <p:sldId id="275" r:id="rId14"/>
    <p:sldId id="262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D73E0-A181-4C0B-95BF-A56E8C9C72C3}" type="datetimeFigureOut">
              <a:rPr lang="pl-PL" smtClean="0"/>
              <a:t>2018-06-07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95909-478F-43BC-BC65-54497512945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upload.wikimedia.org/wikipedia/commons/thumb/8/87/RS-232.jpeg/220px-RS-232.jpe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 smtClean="0"/>
              <a:t>Transmisja szeregowa 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/>
              <a:t>– </a:t>
            </a:r>
            <a:r>
              <a:rPr lang="pl-PL" sz="3600" b="1" dirty="0" smtClean="0"/>
              <a:t>port szeregowy RS-232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Konfiguracja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 smtClean="0"/>
              <a:t>Sposoby konfiguracji : </a:t>
            </a:r>
            <a:r>
              <a:rPr lang="pl-PL" sz="2800" dirty="0" smtClean="0"/>
              <a:t>poprzez ustawienia w BIOS, poprzez  Manager Urządzeń  w SO Windows, niskopoziomow0, programem odwołującym się do rejestru stanu.</a:t>
            </a:r>
          </a:p>
          <a:p>
            <a:pPr>
              <a:buNone/>
            </a:pPr>
            <a:r>
              <a:rPr lang="pl-PL" b="1" dirty="0" smtClean="0"/>
              <a:t>Konfiguracji podlega</a:t>
            </a:r>
            <a:r>
              <a:rPr lang="pl-PL" sz="2800" b="1" dirty="0" smtClean="0"/>
              <a:t>:</a:t>
            </a:r>
          </a:p>
          <a:p>
            <a:r>
              <a:rPr lang="pl-PL" sz="2400" dirty="0" smtClean="0"/>
              <a:t>Prędkość transmisji : 300,600,1200,2400,4800… (</a:t>
            </a:r>
            <a:r>
              <a:rPr lang="pl-PL" sz="2400" dirty="0" err="1" smtClean="0"/>
              <a:t>bps</a:t>
            </a:r>
            <a:r>
              <a:rPr lang="pl-PL" sz="2400" dirty="0" smtClean="0"/>
              <a:t>)</a:t>
            </a:r>
          </a:p>
          <a:p>
            <a:r>
              <a:rPr lang="pl-PL" sz="2400" dirty="0" smtClean="0"/>
              <a:t>Liczba bitów danych: 5, 6, 7 lub 8</a:t>
            </a:r>
          </a:p>
          <a:p>
            <a:r>
              <a:rPr lang="pl-PL" sz="2400" dirty="0" smtClean="0"/>
              <a:t>Bit parzystości : „o” –parzystość, „e”- nieparzystość, „n”- brak</a:t>
            </a:r>
          </a:p>
          <a:p>
            <a:r>
              <a:rPr lang="pl-PL" sz="2400" dirty="0" smtClean="0"/>
              <a:t>Liczba bitów stopu : 1 lub 1,5 lub 2  bity stopu.</a:t>
            </a: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ow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691680" y="0"/>
            <a:ext cx="570899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Port szeregowy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8" name="Picture 4" descr="http://images.slideplayer.pl/1/428781/slides/slide_6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2288" y="612774"/>
            <a:ext cx="6539276" cy="49044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331640" y="404664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/>
              <a:t> </a:t>
            </a:r>
            <a:r>
              <a:rPr lang="pl-PL" sz="2800" b="1" dirty="0" smtClean="0"/>
              <a:t>Łącze RS-232  - opis styków</a:t>
            </a:r>
            <a:endParaRPr lang="pl-PL" sz="2800" b="1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467544" y="1268180"/>
            <a:ext cx="7704856" cy="435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56904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pl-PL" sz="2800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+mj-lt"/>
                <a:cs typeface="Times New Roman" pitchFamily="18" charset="0"/>
              </a:rPr>
              <a:t>Nr styku 	Nazwa sygnału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Times New Roman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3		</a:t>
            </a:r>
            <a:r>
              <a:rPr kumimoji="0" lang="pl-PL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TxD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pl-PL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Transmit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Data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 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RxD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Receive Data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7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RTS Request To Send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8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CTS Clear To Send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6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DSR Data Set Ready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SG  Signal Ground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RLSD Rec. Line Sig. Select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DTR Data Terminal Ready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60475" algn="l"/>
              </a:tabLst>
            </a:pPr>
            <a:r>
              <a: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9		RI  Ring </a:t>
            </a:r>
            <a:r>
              <a:rPr kumimoji="0" lang="pl-PL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Indicator</a:t>
            </a:r>
            <a:endParaRPr kumimoji="0" 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051720" y="4653136"/>
            <a:ext cx="59766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000" b="1" dirty="0" smtClean="0"/>
          </a:p>
          <a:p>
            <a:r>
              <a:rPr lang="pl-PL" sz="2000" b="1" dirty="0" smtClean="0"/>
              <a:t>Wtyki DB-9 </a:t>
            </a:r>
            <a:r>
              <a:rPr lang="pl-PL" sz="2000" b="1" dirty="0"/>
              <a:t>BD-9 </a:t>
            </a:r>
            <a:r>
              <a:rPr lang="pl-PL" sz="2000" b="1" dirty="0" smtClean="0"/>
              <a:t>:</a:t>
            </a:r>
            <a:endParaRPr lang="pl-PL" sz="2000" b="1" dirty="0"/>
          </a:p>
          <a:p>
            <a:r>
              <a:rPr lang="pl-PL" sz="2000" b="1" dirty="0" smtClean="0"/>
              <a:t> RDX(2</a:t>
            </a:r>
            <a:r>
              <a:rPr lang="pl-PL" sz="2000" b="1" dirty="0"/>
              <a:t>) </a:t>
            </a:r>
            <a:r>
              <a:rPr lang="pl-PL" sz="2000" b="1" dirty="0" err="1"/>
              <a:t>􀃅---------------􀃆</a:t>
            </a:r>
            <a:r>
              <a:rPr lang="pl-PL" sz="2000" b="1" dirty="0"/>
              <a:t> TDX(3) </a:t>
            </a:r>
          </a:p>
          <a:p>
            <a:r>
              <a:rPr lang="pl-PL" sz="2000" b="1" dirty="0"/>
              <a:t>TDX(3) </a:t>
            </a:r>
            <a:r>
              <a:rPr lang="pl-PL" sz="2000" b="1" dirty="0" err="1"/>
              <a:t>􀃅---------------􀃆</a:t>
            </a:r>
            <a:r>
              <a:rPr lang="pl-PL" sz="2000" b="1" dirty="0"/>
              <a:t> RDX(2) </a:t>
            </a:r>
          </a:p>
          <a:p>
            <a:r>
              <a:rPr lang="pl-PL" sz="2000" b="1" dirty="0"/>
              <a:t>GND(5) </a:t>
            </a:r>
            <a:r>
              <a:rPr lang="pl-PL" sz="2000" b="1" dirty="0" err="1"/>
              <a:t>􀃅---------------􀃆</a:t>
            </a:r>
            <a:r>
              <a:rPr lang="pl-PL" sz="2000" b="1" dirty="0"/>
              <a:t> GND(5) 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132856"/>
            <a:ext cx="5760640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3"/>
          <p:cNvSpPr txBox="1"/>
          <p:nvPr/>
        </p:nvSpPr>
        <p:spPr>
          <a:xfrm>
            <a:off x="1043608" y="116632"/>
            <a:ext cx="72728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Przykładowe połączenie  dwóch komputerów przy pomocy przewodów: </a:t>
            </a:r>
          </a:p>
          <a:p>
            <a:r>
              <a:rPr lang="pl-PL" sz="2400" dirty="0" smtClean="0"/>
              <a:t>tzw. </a:t>
            </a:r>
            <a:r>
              <a:rPr lang="pl-PL" sz="2400" dirty="0" err="1" smtClean="0">
                <a:solidFill>
                  <a:schemeClr val="accent1"/>
                </a:solidFill>
              </a:rPr>
              <a:t>null-modem</a:t>
            </a:r>
            <a:r>
              <a:rPr lang="pl-PL" sz="2400" dirty="0" smtClean="0"/>
              <a:t>  , </a:t>
            </a:r>
            <a:r>
              <a:rPr lang="pl-PL" sz="2400" smtClean="0"/>
              <a:t>umożliwia transmisje asynchroniczną  </a:t>
            </a:r>
            <a:r>
              <a:rPr lang="pl-PL" sz="2400" dirty="0"/>
              <a:t>w dwóch kierunkach.</a:t>
            </a:r>
            <a:endParaRPr lang="pl-PL" sz="2400" dirty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916832"/>
            <a:ext cx="2541210" cy="252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115616" y="1052735"/>
          <a:ext cx="7056782" cy="5023202"/>
        </p:xfrm>
        <a:graphic>
          <a:graphicData uri="http://schemas.openxmlformats.org/drawingml/2006/table">
            <a:tbl>
              <a:tblPr/>
              <a:tblGrid>
                <a:gridCol w="1683360"/>
                <a:gridCol w="1343164"/>
                <a:gridCol w="1343164"/>
                <a:gridCol w="1343164"/>
                <a:gridCol w="1343930"/>
              </a:tblGrid>
              <a:tr h="2152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latin typeface="Times New Roman"/>
                          <a:ea typeface="Times New Roman"/>
                          <a:cs typeface="Times New Roman"/>
                        </a:rPr>
                        <a:t>Parametr</a:t>
                      </a:r>
                      <a:endParaRPr lang="pl-PL" sz="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57" marR="3445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 b="1" kern="0" dirty="0">
                          <a:latin typeface="Calibri"/>
                          <a:ea typeface="Times New Roman"/>
                          <a:cs typeface="Times New Roman"/>
                        </a:rPr>
                        <a:t>RS-232C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Times New Roman"/>
                          <a:cs typeface="Times New Roman"/>
                        </a:rPr>
                        <a:t>RS-423A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Times New Roman"/>
                          <a:cs typeface="Times New Roman"/>
                        </a:rPr>
                        <a:t>RS-422A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Times New Roman"/>
                          <a:cs typeface="Times New Roman"/>
                        </a:rPr>
                        <a:t>RS-485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6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Rodzaj transmisji</a:t>
                      </a:r>
                    </a:p>
                  </a:txBody>
                  <a:tcPr marL="34457" marR="3445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Niesymetryczna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Niesymetryczna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0385" algn="ctr"/>
                          <a:tab pos="3780790" algn="l"/>
                        </a:tabLst>
                      </a:pPr>
                      <a:r>
                        <a:rPr lang="pl-PL" sz="1400" b="1" dirty="0">
                          <a:latin typeface="Calibri"/>
                          <a:ea typeface="Times New Roman"/>
                          <a:cs typeface="Times New Roman"/>
                        </a:rPr>
                        <a:t>Różnicowa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Różnicowa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3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Dozwolona liczba nadajników </a:t>
                      </a:r>
                      <a:r>
                        <a:rPr lang="pl-PL" sz="1100" dirty="0">
                          <a:latin typeface="Times New Roman"/>
                          <a:ea typeface="Times New Roman"/>
                          <a:cs typeface="Times New Roman"/>
                        </a:rPr>
                        <a:t>i odbiorników</a:t>
                      </a:r>
                    </a:p>
                  </a:txBody>
                  <a:tcPr marL="34457" marR="3445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 Nadajnik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 Odbiornik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 Nadajnik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10 Odbiorników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 Nadajnik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10 Odbiorników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32 Nadajniki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32 Odbiorniki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Maksymalna długość kabla [m]</a:t>
                      </a:r>
                    </a:p>
                  </a:txBody>
                  <a:tcPr marL="34457" marR="3445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1200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1200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1200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7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Maksymalna szybkość transmisji [bps]</a:t>
                      </a:r>
                    </a:p>
                  </a:txBody>
                  <a:tcPr marL="34457" marR="3445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20k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100k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10M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10m.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Maksymalne napięcie wspólne</a:t>
                      </a:r>
                    </a:p>
                  </a:txBody>
                  <a:tcPr marL="34457" marR="3445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25V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6V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+6V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-0,25V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+12V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-7V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Wyjście nadajnika</a:t>
                      </a:r>
                    </a:p>
                  </a:txBody>
                  <a:tcPr marL="34457" marR="3445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5Vmin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15Vmax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3,6V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6,0V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2Vmin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1,5Vmin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Obciążenie nadajnika</a:t>
                      </a:r>
                    </a:p>
                  </a:txBody>
                  <a:tcPr marL="34457" marR="3445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3k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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 do 7k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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450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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 min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</a:t>
                      </a: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 min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</a:t>
                      </a: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 min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7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Ograniczenie prądu zwarciowego nadajnika</a:t>
                      </a:r>
                    </a:p>
                  </a:txBody>
                  <a:tcPr marL="34457" marR="3445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500mA przy zwarciu do V</a:t>
                      </a:r>
                      <a:r>
                        <a:rPr lang="pl-PL" sz="1400" baseline="-25000">
                          <a:latin typeface="Times New Roman"/>
                          <a:ea typeface="Times New Roman"/>
                          <a:cs typeface="Times New Roman"/>
                        </a:rPr>
                        <a:t>CC 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lub GND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150mA przy zwarciu do GND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150mA przy zwarciu do GND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150mA przy zwarciu do GND. 250 </a:t>
                      </a:r>
                      <a:r>
                        <a:rPr lang="pl-PL" sz="1400" dirty="0" err="1">
                          <a:latin typeface="Times New Roman"/>
                          <a:ea typeface="Times New Roman"/>
                          <a:cs typeface="Times New Roman"/>
                        </a:rPr>
                        <a:t>mA</a:t>
                      </a: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 do-8V lub 12V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7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Rezystancja wejściowa odbiornika</a:t>
                      </a:r>
                    </a:p>
                  </a:txBody>
                  <a:tcPr marL="34457" marR="3445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3k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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 do 7k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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4k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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4k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</a:t>
                      </a:r>
                      <a:endParaRPr lang="pl-PL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12k</a:t>
                      </a: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</a:t>
                      </a:r>
                      <a:endParaRPr lang="pl-PL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8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Czułość odbiornika</a:t>
                      </a:r>
                    </a:p>
                  </a:txBody>
                  <a:tcPr marL="34457" marR="34457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3V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200mV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>
                          <a:latin typeface="Times New Roman"/>
                          <a:ea typeface="Times New Roman"/>
                          <a:cs typeface="Times New Roman"/>
                        </a:rPr>
                        <a:t>200mV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</a:t>
                      </a:r>
                      <a:r>
                        <a:rPr lang="pl-PL" sz="1400" dirty="0">
                          <a:latin typeface="Times New Roman"/>
                          <a:ea typeface="Times New Roman"/>
                          <a:cs typeface="Times New Roman"/>
                        </a:rPr>
                        <a:t>200mV</a:t>
                      </a:r>
                    </a:p>
                  </a:txBody>
                  <a:tcPr marL="34457" marR="344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404664"/>
            <a:ext cx="9144000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Interfejsy szeregowe standardy,</a:t>
            </a:r>
            <a:r>
              <a:rPr kumimoji="0" lang="pl-PL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parametry</a:t>
            </a:r>
            <a:r>
              <a:rPr kumimoji="0" lang="pl-P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pl-PL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pl-PL" sz="3600" b="1" dirty="0" smtClean="0"/>
              <a:t>Transmisja szeregowa </a:t>
            </a: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b="1" dirty="0" smtClean="0"/>
              <a:t> </a:t>
            </a:r>
            <a:endParaRPr lang="pl-PL" sz="2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3600" b="1" dirty="0" smtClean="0"/>
              <a:t>Transmisja szeregowa</a:t>
            </a:r>
            <a:r>
              <a:rPr lang="pl-PL" sz="3600" dirty="0" smtClean="0"/>
              <a:t> – rodzaj cyfrowej transmisji danych, podczas której poszczególne bity informacji są przesyłane jedną linią,  kolejno po sobie wraz z dodatkowymi danymi pozwalającymi na kontrolę tej transmisji.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Transmisja szeregowa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Transmisja szeregowa jest to jeden z najtańszych sposobów na przesyłanie danych między dwoma stacjami komputerowymi PC. Jedną z zalet transmisji szeregowej jest to, iż nie potrzebuje ona żadnych specjalnych urządzeń do jej realizacji, a oprogramowanie dzięki któremu jest ona realizowana jest dostępne bez żadnych komplikacji.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Typy transmisji szeregowej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r>
              <a:rPr lang="pl-PL" b="1" dirty="0" smtClean="0">
                <a:solidFill>
                  <a:schemeClr val="accent1"/>
                </a:solidFill>
              </a:rPr>
              <a:t>SIMPLEX</a:t>
            </a:r>
            <a:r>
              <a:rPr lang="pl-PL" b="1" dirty="0" smtClean="0"/>
              <a:t> – jest to transmisja realizowana w jednym kierunku </a:t>
            </a:r>
          </a:p>
          <a:p>
            <a:r>
              <a:rPr lang="pl-PL" b="1" dirty="0" smtClean="0">
                <a:solidFill>
                  <a:schemeClr val="accent1"/>
                </a:solidFill>
              </a:rPr>
              <a:t>HALFDUPLEX</a:t>
            </a:r>
            <a:r>
              <a:rPr lang="pl-PL" b="1" dirty="0" smtClean="0">
                <a:solidFill>
                  <a:schemeClr val="tx2"/>
                </a:solidFill>
              </a:rPr>
              <a:t> </a:t>
            </a:r>
            <a:r>
              <a:rPr lang="pl-PL" b="1" dirty="0" smtClean="0"/>
              <a:t>– jest to transmisja realizowana w obu kierunkach ale nie jednocześnie , dane mogą być przesyłane w jednym kierunku a następnie w drugim </a:t>
            </a:r>
          </a:p>
          <a:p>
            <a:r>
              <a:rPr lang="pl-PL" b="1" dirty="0" smtClean="0">
                <a:solidFill>
                  <a:schemeClr val="accent1"/>
                </a:solidFill>
              </a:rPr>
              <a:t>FUL-DUPLEX</a:t>
            </a:r>
            <a:r>
              <a:rPr lang="pl-PL" b="1" dirty="0" smtClean="0"/>
              <a:t> (</a:t>
            </a:r>
            <a:r>
              <a:rPr lang="pl-PL" b="1" dirty="0" err="1" smtClean="0"/>
              <a:t>half-duplex</a:t>
            </a:r>
            <a:r>
              <a:rPr lang="pl-PL" b="1" dirty="0" smtClean="0"/>
              <a:t>) – jest to transmisja w obu kierunkach. Transmisja </a:t>
            </a:r>
            <a:r>
              <a:rPr lang="pl-PL" b="1" dirty="0" err="1" smtClean="0"/>
              <a:t>duplexowa</a:t>
            </a:r>
            <a:r>
              <a:rPr lang="pl-PL" b="1" dirty="0" smtClean="0"/>
              <a:t>, może być realizowana poprzez zastosowanie oddzielnej pary przewodów dla każdego z kierunków, bądź poprzez wydzielenie niezależnych kanałów transmisyjnych w ramach te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/>
              <a:t>Rodzaje transmisji szeregowej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/>
          <a:lstStyle/>
          <a:p>
            <a:pPr marL="0" lvl="1">
              <a:buNone/>
            </a:pPr>
            <a:r>
              <a:rPr lang="pl-PL" sz="3200" dirty="0" smtClean="0">
                <a:solidFill>
                  <a:srgbClr val="0070C0"/>
                </a:solidFill>
              </a:rPr>
              <a:t>asynchroniczna -  </a:t>
            </a:r>
            <a:r>
              <a:rPr lang="pl-PL" sz="3200" dirty="0" smtClean="0"/>
              <a:t>start-stopowa : dane przesyłane w ramkach są z ustaloną wcześniej  prędkością ;  sygnałem synchronizującym każdorazowo jest pierwszy, zerowy bit, tzw.   bit startu .</a:t>
            </a:r>
          </a:p>
          <a:p>
            <a:pPr marL="0" lvl="1">
              <a:buNone/>
            </a:pPr>
            <a:r>
              <a:rPr lang="pl-PL" sz="3200" dirty="0" smtClean="0">
                <a:solidFill>
                  <a:srgbClr val="0070C0"/>
                </a:solidFill>
              </a:rPr>
              <a:t>synchroniczna -  </a:t>
            </a:r>
            <a:r>
              <a:rPr lang="pl-PL" sz="3200" dirty="0" smtClean="0"/>
              <a:t>blokami danych z sekwencją synchronizującą 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22114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Zastosowanie transmisji szeregowej  - przykłady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 USB</a:t>
            </a:r>
          </a:p>
          <a:p>
            <a:r>
              <a:rPr lang="pl-PL" dirty="0" err="1" smtClean="0"/>
              <a:t>IrDA</a:t>
            </a:r>
            <a:r>
              <a:rPr lang="pl-PL" dirty="0" smtClean="0"/>
              <a:t> -transmisja w podczerwieni </a:t>
            </a:r>
          </a:p>
          <a:p>
            <a:r>
              <a:rPr lang="pl-PL" dirty="0" err="1" smtClean="0"/>
              <a:t>FireWire</a:t>
            </a:r>
            <a:r>
              <a:rPr lang="pl-PL" dirty="0" smtClean="0"/>
              <a:t> -firmy Apple – głównie wideo </a:t>
            </a:r>
          </a:p>
          <a:p>
            <a:r>
              <a:rPr lang="pl-PL" b="1" dirty="0" smtClean="0"/>
              <a:t>Ethernet</a:t>
            </a:r>
          </a:p>
          <a:p>
            <a:r>
              <a:rPr lang="pl-PL" dirty="0" smtClean="0"/>
              <a:t>MIDI komunikacja ze sprzętem muzycznym </a:t>
            </a:r>
          </a:p>
          <a:p>
            <a:r>
              <a:rPr lang="pl-PL" dirty="0" smtClean="0"/>
              <a:t>DMX512 sterowanie oświetlenia teatralnego </a:t>
            </a:r>
          </a:p>
          <a:p>
            <a:r>
              <a:rPr lang="pl-PL" dirty="0" smtClean="0"/>
              <a:t>Serial ATA  komunikacja z dyskami </a:t>
            </a:r>
          </a:p>
          <a:p>
            <a:r>
              <a:rPr lang="pl-PL" dirty="0" smtClean="0"/>
              <a:t>PCI Express</a:t>
            </a:r>
          </a:p>
          <a:p>
            <a:r>
              <a:rPr lang="pl-PL" dirty="0" smtClean="0"/>
              <a:t>Port szeregowy RS – 232 – komunikacja z urządzeniami I/O (modem)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139136" cy="670396"/>
          </a:xfrm>
        </p:spPr>
        <p:txBody>
          <a:bodyPr/>
          <a:lstStyle/>
          <a:p>
            <a:pPr algn="ctr"/>
            <a:r>
              <a:rPr lang="pl-PL" dirty="0" smtClean="0"/>
              <a:t>Port szeregowy RS-232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95536" y="3573016"/>
            <a:ext cx="4762872" cy="2736304"/>
          </a:xfrm>
        </p:spPr>
        <p:txBody>
          <a:bodyPr/>
          <a:lstStyle/>
          <a:p>
            <a:r>
              <a:rPr lang="pl-PL" sz="2000" dirty="0" smtClean="0"/>
              <a:t>Standard </a:t>
            </a:r>
            <a:r>
              <a:rPr lang="pl-PL" sz="2000" b="1" dirty="0" smtClean="0"/>
              <a:t>RS-232</a:t>
            </a:r>
            <a:r>
              <a:rPr lang="pl-PL" sz="2000" dirty="0" smtClean="0"/>
              <a:t> opisuje sposób połączenia urządzeń: 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 DTE ( </a:t>
            </a:r>
            <a:r>
              <a:rPr lang="pl-PL" sz="2000" i="1" dirty="0" smtClean="0"/>
              <a:t>Data Terminal </a:t>
            </a:r>
            <a:r>
              <a:rPr lang="pl-PL" sz="2000" i="1" dirty="0" err="1" smtClean="0"/>
              <a:t>Equipment</a:t>
            </a:r>
            <a:r>
              <a:rPr lang="pl-PL" sz="2000" dirty="0" smtClean="0"/>
              <a:t>)  czyli urządzeń końcowych danych (np. komputer) oraz  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  DCE ( </a:t>
            </a:r>
            <a:r>
              <a:rPr lang="pl-PL" sz="2000" i="1" dirty="0" smtClean="0"/>
              <a:t>Data </a:t>
            </a:r>
            <a:r>
              <a:rPr lang="pl-PL" sz="2000" i="1" dirty="0" err="1" smtClean="0"/>
              <a:t>Communication</a:t>
            </a:r>
            <a:r>
              <a:rPr lang="pl-PL" sz="2000" i="1" dirty="0" smtClean="0"/>
              <a:t> </a:t>
            </a:r>
            <a:r>
              <a:rPr lang="pl-PL" sz="2000" i="1" dirty="0" err="1" smtClean="0"/>
              <a:t>Equipment</a:t>
            </a:r>
            <a:r>
              <a:rPr lang="pl-PL" sz="2000" dirty="0" smtClean="0"/>
              <a:t>), czyli urządzeń komunikacji danych </a:t>
            </a:r>
            <a:r>
              <a:rPr lang="pl-PL" sz="1600" dirty="0" smtClean="0"/>
              <a:t>. </a:t>
            </a:r>
          </a:p>
          <a:p>
            <a:endParaRPr lang="pl-PL" dirty="0"/>
          </a:p>
        </p:txBody>
      </p:sp>
      <p:pic>
        <p:nvPicPr>
          <p:cNvPr id="5" name="Picture 1" descr="http://upload.wikimedia.org/wikipedia/commons/thumb/8/87/RS-232.jpeg/220px-RS-232.jpeg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436096" y="3717032"/>
            <a:ext cx="2496277" cy="1872208"/>
          </a:xfrm>
          <a:prstGeom prst="rect">
            <a:avLst/>
          </a:prstGeom>
          <a:noFill/>
        </p:spPr>
      </p:pic>
      <p:sp>
        <p:nvSpPr>
          <p:cNvPr id="8" name="pole tekstowe 7"/>
          <p:cNvSpPr txBox="1"/>
          <p:nvPr/>
        </p:nvSpPr>
        <p:spPr>
          <a:xfrm>
            <a:off x="395536" y="1196752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Podstawową wersję </a:t>
            </a:r>
            <a:r>
              <a:rPr lang="pl-PL" sz="2000" b="1" dirty="0" smtClean="0"/>
              <a:t>RS 232   </a:t>
            </a:r>
            <a:r>
              <a:rPr lang="pl-PL" sz="2000" dirty="0" smtClean="0"/>
              <a:t>(ang. </a:t>
            </a:r>
            <a:r>
              <a:rPr lang="pl-PL" sz="2000" i="1" dirty="0" err="1" smtClean="0"/>
              <a:t>Recommended</a:t>
            </a:r>
            <a:r>
              <a:rPr lang="pl-PL" sz="2000" i="1" dirty="0" smtClean="0"/>
              <a:t> Standard</a:t>
            </a:r>
            <a:r>
              <a:rPr lang="pl-PL" sz="2000" dirty="0" smtClean="0"/>
              <a:t>) wprowadzono w 1962 roku w USA. Początkowo standard ten miał służyć jedynie do obsługi </a:t>
            </a:r>
            <a:r>
              <a:rPr lang="pl-PL" sz="2000" b="1" dirty="0" smtClean="0"/>
              <a:t>modemów</a:t>
            </a:r>
            <a:r>
              <a:rPr lang="pl-PL" sz="2000" dirty="0" smtClean="0"/>
              <a:t>.</a:t>
            </a:r>
          </a:p>
          <a:p>
            <a:r>
              <a:rPr lang="pl-PL" sz="2000" dirty="0" smtClean="0"/>
              <a:t>Największą popularność zdobyła wersja </a:t>
            </a:r>
            <a:r>
              <a:rPr lang="pl-PL" sz="2000" b="1" dirty="0" smtClean="0"/>
              <a:t>RS 232C </a:t>
            </a:r>
            <a:r>
              <a:rPr lang="pl-PL" sz="2000" dirty="0" smtClean="0"/>
              <a:t>wprowadzona w 1969.</a:t>
            </a:r>
          </a:p>
          <a:p>
            <a:r>
              <a:rPr lang="pl-PL" sz="2000" b="1" dirty="0"/>
              <a:t>RS 232C </a:t>
            </a:r>
            <a:r>
              <a:rPr lang="pl-PL" sz="2000" dirty="0" smtClean="0"/>
              <a:t> jest </a:t>
            </a:r>
            <a:r>
              <a:rPr lang="pl-PL" sz="2000" b="1" dirty="0" smtClean="0"/>
              <a:t> </a:t>
            </a:r>
            <a:r>
              <a:rPr lang="pl-PL" sz="2000" dirty="0" smtClean="0"/>
              <a:t>stosowanym </a:t>
            </a:r>
            <a:r>
              <a:rPr lang="pl-PL" sz="2000" dirty="0"/>
              <a:t>i akceptowanym standardem </a:t>
            </a:r>
            <a:r>
              <a:rPr lang="pl-PL" sz="2000" dirty="0" smtClean="0"/>
              <a:t>dla szeregowej </a:t>
            </a:r>
            <a:r>
              <a:rPr lang="pl-PL" sz="2000" dirty="0"/>
              <a:t>wymiany danych cyfrowych pomiędzy </a:t>
            </a:r>
            <a:r>
              <a:rPr lang="pl-PL" sz="2000" dirty="0" smtClean="0"/>
              <a:t>komputerem a urządzeniami zewnętrznymi. </a:t>
            </a:r>
            <a:endParaRPr lang="pl-PL" sz="2000" dirty="0"/>
          </a:p>
          <a:p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5486400" cy="566738"/>
          </a:xfrm>
        </p:spPr>
        <p:txBody>
          <a:bodyPr/>
          <a:lstStyle/>
          <a:p>
            <a:pPr algn="ctr"/>
            <a:r>
              <a:rPr lang="pl-PL" dirty="0" smtClean="0"/>
              <a:t> Łącze RS-232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43608" y="1268760"/>
            <a:ext cx="6912768" cy="4824536"/>
          </a:xfrm>
        </p:spPr>
        <p:txBody>
          <a:bodyPr>
            <a:normAutofit lnSpcReduction="10000"/>
          </a:bodyPr>
          <a:lstStyle/>
          <a:p>
            <a:r>
              <a:rPr lang="pl-PL" sz="2000" dirty="0" smtClean="0"/>
              <a:t>Standard RS-232 w  </a:t>
            </a:r>
            <a:r>
              <a:rPr lang="pl-PL" sz="2000" dirty="0"/>
              <a:t>sposób jednoznaczny definiuje on parametry elektryczne</a:t>
            </a:r>
            <a:r>
              <a:rPr lang="pl-PL" sz="2000" dirty="0" smtClean="0"/>
              <a:t>,  mechaniczne </a:t>
            </a:r>
            <a:r>
              <a:rPr lang="pl-PL" sz="2000" dirty="0"/>
              <a:t>i logiczne łącza </a:t>
            </a:r>
            <a:r>
              <a:rPr lang="pl-PL" sz="2000" dirty="0" smtClean="0"/>
              <a:t>szeregowego :</a:t>
            </a:r>
          </a:p>
          <a:p>
            <a:pPr>
              <a:buFont typeface="Arial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2000" b="1" dirty="0" smtClean="0"/>
              <a:t>Poziomy napięć </a:t>
            </a:r>
            <a:r>
              <a:rPr lang="pl-PL" sz="2000" dirty="0" smtClean="0"/>
              <a:t>:    </a:t>
            </a:r>
          </a:p>
          <a:p>
            <a:pPr lvl="1"/>
            <a:r>
              <a:rPr lang="pl-PL" sz="2000" dirty="0" smtClean="0">
                <a:solidFill>
                  <a:srgbClr val="0070C0"/>
                </a:solidFill>
              </a:rPr>
              <a:t>Logicznej 1</a:t>
            </a:r>
            <a:r>
              <a:rPr lang="pl-PL" sz="2000" dirty="0" smtClean="0"/>
              <a:t> odpowiada przedział od -3 do -25V, tzw. stan aktywny, wysoki,  włączony „ON”.</a:t>
            </a:r>
          </a:p>
          <a:p>
            <a:pPr lvl="1"/>
            <a:r>
              <a:rPr lang="pl-PL" sz="2000" dirty="0" smtClean="0">
                <a:solidFill>
                  <a:srgbClr val="0070C0"/>
                </a:solidFill>
              </a:rPr>
              <a:t>Logicznemu 0 </a:t>
            </a:r>
            <a:r>
              <a:rPr lang="pl-PL" sz="2000" dirty="0" smtClean="0"/>
              <a:t>odpowiada przedział od +3 do +25 V, jest to stan nieaktywny, niski, wyłączony „OFF”.</a:t>
            </a:r>
          </a:p>
          <a:p>
            <a:pPr marL="0" lvl="1">
              <a:buFont typeface="Arial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2000" b="1" dirty="0" smtClean="0"/>
              <a:t>Prędkości transmisji</a:t>
            </a:r>
            <a:r>
              <a:rPr lang="pl-PL" sz="2000" dirty="0" smtClean="0"/>
              <a:t>: </a:t>
            </a:r>
          </a:p>
          <a:p>
            <a:pPr marL="0" lvl="1"/>
            <a:r>
              <a:rPr lang="pl-PL" sz="2000" dirty="0"/>
              <a:t> </a:t>
            </a:r>
            <a:r>
              <a:rPr lang="pl-PL" sz="2000" dirty="0" smtClean="0"/>
              <a:t>         </a:t>
            </a:r>
            <a:r>
              <a:rPr lang="pl-PL" sz="2000" dirty="0" smtClean="0">
                <a:solidFill>
                  <a:srgbClr val="0070C0"/>
                </a:solidFill>
              </a:rPr>
              <a:t>300, 600,1200,2400, 480, 9600</a:t>
            </a:r>
            <a:r>
              <a:rPr lang="pl-PL" sz="2000" dirty="0" smtClean="0">
                <a:solidFill>
                  <a:srgbClr val="0070C0"/>
                </a:solidFill>
              </a:rPr>
              <a:t>    </a:t>
            </a:r>
            <a:r>
              <a:rPr lang="pl-PL" sz="2000" dirty="0" err="1" smtClean="0">
                <a:solidFill>
                  <a:srgbClr val="0070C0"/>
                </a:solidFill>
              </a:rPr>
              <a:t>bps</a:t>
            </a:r>
            <a:r>
              <a:rPr lang="pl-PL" sz="2000" dirty="0" smtClean="0">
                <a:solidFill>
                  <a:srgbClr val="0070C0"/>
                </a:solidFill>
              </a:rPr>
              <a:t>.</a:t>
            </a:r>
          </a:p>
          <a:p>
            <a:pPr marL="0" lvl="1">
              <a:buFont typeface="Arial" pitchFamily="34" charset="0"/>
              <a:buChar char="•"/>
            </a:pPr>
            <a:r>
              <a:rPr lang="pl-PL" sz="2000" dirty="0" smtClean="0"/>
              <a:t> </a:t>
            </a:r>
            <a:r>
              <a:rPr lang="pl-PL" sz="2000" b="1" dirty="0" smtClean="0"/>
              <a:t>Rodzaje transmisji</a:t>
            </a:r>
            <a:r>
              <a:rPr lang="pl-PL" sz="2000" dirty="0" smtClean="0"/>
              <a:t>:</a:t>
            </a:r>
          </a:p>
          <a:p>
            <a:pPr marL="0" lvl="1">
              <a:tabLst>
                <a:tab pos="534988" algn="l"/>
              </a:tabLst>
            </a:pPr>
            <a:r>
              <a:rPr lang="pl-PL" sz="2000" dirty="0" smtClean="0"/>
              <a:t>          	</a:t>
            </a:r>
            <a:r>
              <a:rPr lang="pl-PL" sz="2000" dirty="0" smtClean="0">
                <a:solidFill>
                  <a:srgbClr val="0070C0"/>
                </a:solidFill>
              </a:rPr>
              <a:t>asynchroniczna -  </a:t>
            </a:r>
            <a:r>
              <a:rPr lang="pl-PL" sz="2000" dirty="0" smtClean="0"/>
              <a:t>start-stopowa </a:t>
            </a:r>
          </a:p>
          <a:p>
            <a:pPr marL="0" lvl="1">
              <a:tabLst>
                <a:tab pos="534988" algn="l"/>
              </a:tabLst>
            </a:pPr>
            <a:r>
              <a:rPr lang="pl-PL" sz="2000" dirty="0">
                <a:solidFill>
                  <a:srgbClr val="0070C0"/>
                </a:solidFill>
              </a:rPr>
              <a:t>	</a:t>
            </a:r>
            <a:r>
              <a:rPr lang="pl-PL" sz="2000" dirty="0" smtClean="0">
                <a:solidFill>
                  <a:srgbClr val="0070C0"/>
                </a:solidFill>
              </a:rPr>
              <a:t>       synchroniczna -  </a:t>
            </a:r>
            <a:r>
              <a:rPr lang="pl-PL" sz="2000" dirty="0" smtClean="0"/>
              <a:t>blokami danych z sekwencją 		synchronizującą </a:t>
            </a:r>
          </a:p>
          <a:p>
            <a:pPr marL="0" lvl="1">
              <a:buFont typeface="Arial" pitchFamily="34" charset="0"/>
              <a:buChar char="•"/>
              <a:tabLst>
                <a:tab pos="534988" algn="l"/>
              </a:tabLst>
            </a:pPr>
            <a:r>
              <a:rPr lang="pl-PL" sz="2000" dirty="0"/>
              <a:t> </a:t>
            </a:r>
            <a:r>
              <a:rPr lang="pl-PL" sz="2000" b="1" dirty="0" smtClean="0"/>
              <a:t>Gniazda:  </a:t>
            </a:r>
            <a:r>
              <a:rPr lang="pl-PL" sz="2000" dirty="0" smtClean="0"/>
              <a:t>DB-9, DB-25</a:t>
            </a:r>
          </a:p>
          <a:p>
            <a:pPr lvl="1"/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772400" cy="1152128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Ramka sygnału</a:t>
            </a:r>
            <a:endParaRPr lang="pl-PL" sz="3200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691680" y="1628800"/>
          <a:ext cx="5897880" cy="1079500"/>
        </p:xfrm>
        <a:graphic>
          <a:graphicData uri="http://schemas.openxmlformats.org/drawingml/2006/table">
            <a:tbl>
              <a:tblPr/>
              <a:tblGrid>
                <a:gridCol w="356870"/>
                <a:gridCol w="410845"/>
                <a:gridCol w="364490"/>
                <a:gridCol w="364490"/>
                <a:gridCol w="364490"/>
                <a:gridCol w="364490"/>
                <a:gridCol w="364490"/>
                <a:gridCol w="364490"/>
                <a:gridCol w="365125"/>
                <a:gridCol w="365125"/>
                <a:gridCol w="396875"/>
                <a:gridCol w="386080"/>
                <a:gridCol w="357505"/>
                <a:gridCol w="357505"/>
                <a:gridCol w="357505"/>
                <a:gridCol w="357505"/>
              </a:tblGrid>
              <a:tr h="539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Calibri"/>
                          <a:ea typeface="Calibri"/>
                          <a:cs typeface="Times New Roman"/>
                        </a:rPr>
                        <a:t>Start 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Calibri"/>
                          <a:ea typeface="Calibri"/>
                          <a:cs typeface="Times New Roman"/>
                        </a:rPr>
                        <a:t>D0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Calibri"/>
                          <a:ea typeface="Calibri"/>
                          <a:cs typeface="Times New Roman"/>
                        </a:rPr>
                        <a:t>D1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Calibri"/>
                          <a:ea typeface="Calibri"/>
                          <a:cs typeface="Times New Roman"/>
                        </a:rPr>
                        <a:t>D2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Calibri"/>
                          <a:ea typeface="Calibri"/>
                          <a:cs typeface="Times New Roman"/>
                        </a:rPr>
                        <a:t>D3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latin typeface="Calibri"/>
                          <a:ea typeface="Calibri"/>
                          <a:cs typeface="Times New Roman"/>
                        </a:rPr>
                        <a:t>D4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Calibri"/>
                          <a:ea typeface="Calibri"/>
                          <a:cs typeface="Times New Roman"/>
                        </a:rPr>
                        <a:t>D5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Calibri"/>
                          <a:ea typeface="Calibri"/>
                          <a:cs typeface="Times New Roman"/>
                        </a:rPr>
                        <a:t>D6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Calibri"/>
                          <a:ea typeface="Calibri"/>
                          <a:cs typeface="Times New Roman"/>
                        </a:rPr>
                        <a:t>D7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pl-PL" sz="800">
                          <a:latin typeface="Calibri"/>
                          <a:ea typeface="Calibri"/>
                          <a:cs typeface="Times New Roman"/>
                        </a:rPr>
                        <a:t>arity</a:t>
                      </a: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latin typeface="Calibri"/>
                          <a:ea typeface="Calibri"/>
                          <a:cs typeface="Times New Roman"/>
                        </a:rPr>
                        <a:t>stop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475656" y="3501008"/>
          <a:ext cx="612068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4464496"/>
              </a:tblGrid>
              <a:tr h="217996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Symbol bitu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Znaczenie</a:t>
                      </a:r>
                      <a:endParaRPr lang="pl-PL" dirty="0"/>
                    </a:p>
                  </a:txBody>
                  <a:tcPr/>
                </a:tc>
              </a:tr>
              <a:tr h="217996">
                <a:tc>
                  <a:txBody>
                    <a:bodyPr/>
                    <a:lstStyle/>
                    <a:p>
                      <a:r>
                        <a:rPr lang="pl-PL" dirty="0" smtClean="0"/>
                        <a:t>Start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Bit startu : zawsze wartość </a:t>
                      </a:r>
                      <a:r>
                        <a:rPr lang="pl-PL" baseline="0" dirty="0" smtClean="0"/>
                        <a:t>  </a:t>
                      </a:r>
                      <a:r>
                        <a:rPr lang="pl-PL" dirty="0" smtClean="0"/>
                        <a:t>”0”</a:t>
                      </a:r>
                      <a:endParaRPr lang="pl-PL" dirty="0"/>
                    </a:p>
                  </a:txBody>
                  <a:tcPr/>
                </a:tc>
              </a:tr>
              <a:tr h="217996">
                <a:tc>
                  <a:txBody>
                    <a:bodyPr/>
                    <a:lstStyle/>
                    <a:p>
                      <a:r>
                        <a:rPr lang="pl-PL" dirty="0" smtClean="0"/>
                        <a:t>D0</a:t>
                      </a:r>
                      <a:r>
                        <a:rPr lang="pl-PL" baseline="0" dirty="0" smtClean="0"/>
                        <a:t> – D7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Bity</a:t>
                      </a:r>
                      <a:r>
                        <a:rPr lang="pl-PL" baseline="0" dirty="0" smtClean="0"/>
                        <a:t> informacyjne : od 5 do 8 bitów</a:t>
                      </a:r>
                      <a:endParaRPr lang="pl-PL" dirty="0"/>
                    </a:p>
                  </a:txBody>
                  <a:tcPr/>
                </a:tc>
              </a:tr>
              <a:tr h="217996">
                <a:tc>
                  <a:txBody>
                    <a:bodyPr/>
                    <a:lstStyle/>
                    <a:p>
                      <a:r>
                        <a:rPr lang="pl-PL" dirty="0" err="1" smtClean="0"/>
                        <a:t>Parity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Bit parzystości : suma jedynek modulo 2  </a:t>
                      </a:r>
                      <a:endParaRPr lang="pl-PL" dirty="0"/>
                    </a:p>
                  </a:txBody>
                  <a:tcPr/>
                </a:tc>
              </a:tr>
              <a:tr h="217996">
                <a:tc>
                  <a:txBody>
                    <a:bodyPr/>
                    <a:lstStyle/>
                    <a:p>
                      <a:r>
                        <a:rPr lang="pl-PL" dirty="0" smtClean="0"/>
                        <a:t>Stop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Bit (bity) stopu :  zawsze </a:t>
                      </a:r>
                      <a:r>
                        <a:rPr lang="pl-PL" baseline="0" dirty="0" smtClean="0"/>
                        <a:t> stan „1” , czas trwania </a:t>
                      </a:r>
                      <a:r>
                        <a:rPr lang="pl-PL" dirty="0" smtClean="0"/>
                        <a:t>1 lub 2 lub 1,5 bitu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786</Words>
  <Application>Microsoft Office PowerPoint</Application>
  <PresentationFormat>Pokaz na ekranie (4:3)</PresentationFormat>
  <Paragraphs>154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Motyw pakietu Office</vt:lpstr>
      <vt:lpstr>Transmisja szeregowa  – port szeregowy RS-232</vt:lpstr>
      <vt:lpstr>Transmisja szeregowa   </vt:lpstr>
      <vt:lpstr>Transmisja szeregowa</vt:lpstr>
      <vt:lpstr>Typy transmisji szeregowej</vt:lpstr>
      <vt:lpstr>Rodzaje transmisji szeregowej</vt:lpstr>
      <vt:lpstr>Zastosowanie transmisji szeregowej  - przykłady</vt:lpstr>
      <vt:lpstr>Port szeregowy RS-232</vt:lpstr>
      <vt:lpstr> Łącze RS-232</vt:lpstr>
      <vt:lpstr>Ramka sygnału</vt:lpstr>
      <vt:lpstr>Konfiguracja</vt:lpstr>
      <vt:lpstr>ow</vt:lpstr>
      <vt:lpstr>Slajd 12</vt:lpstr>
      <vt:lpstr>Slajd 13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ewa</dc:creator>
  <cp:lastModifiedBy>ewa</cp:lastModifiedBy>
  <cp:revision>21</cp:revision>
  <dcterms:created xsi:type="dcterms:W3CDTF">2018-06-07T18:03:54Z</dcterms:created>
  <dcterms:modified xsi:type="dcterms:W3CDTF">2018-06-07T21:20:42Z</dcterms:modified>
</cp:coreProperties>
</file>